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6" r:id="rId7"/>
    <p:sldId id="267" r:id="rId8"/>
  </p:sldIdLst>
  <p:sldSz cx="18288000" cy="10287000"/>
  <p:notesSz cx="6858000" cy="9144000"/>
  <p:embeddedFontLst>
    <p:embeddedFont>
      <p:font typeface="Cooper BT Bold" panose="020B0604020202020204" charset="0"/>
      <p:regular r:id="rId9"/>
    </p:embeddedFont>
    <p:embeddedFont>
      <p:font typeface="Cooper BT Light" panose="020B0604020202020204" charset="0"/>
      <p:regular r:id="rId10"/>
    </p:embeddedFont>
    <p:embeddedFont>
      <p:font typeface="Montserrat" panose="00000500000000000000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1104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2.png"/><Relationship Id="rId7" Type="http://schemas.openxmlformats.org/officeDocument/2006/relationships/slide" Target="slide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slide" Target="slide3.xml"/><Relationship Id="rId4" Type="http://schemas.openxmlformats.org/officeDocument/2006/relationships/image" Target="../media/image3.svg"/><Relationship Id="rId9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9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4.png"/><Relationship Id="rId7" Type="http://schemas.openxmlformats.org/officeDocument/2006/relationships/image" Target="../media/image18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slide" Target="slide5.xml"/><Relationship Id="rId4" Type="http://schemas.openxmlformats.org/officeDocument/2006/relationships/image" Target="../media/image5.sv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0.png"/><Relationship Id="rId7" Type="http://schemas.openxmlformats.org/officeDocument/2006/relationships/slide" Target="slide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4519826" y="6110964"/>
            <a:ext cx="6486444" cy="7277375"/>
          </a:xfrm>
          <a:custGeom>
            <a:avLst/>
            <a:gdLst/>
            <a:ahLst/>
            <a:cxnLst/>
            <a:rect l="l" t="t" r="r" b="b"/>
            <a:pathLst>
              <a:path w="6486444" h="7277375">
                <a:moveTo>
                  <a:pt x="0" y="0"/>
                </a:moveTo>
                <a:lnTo>
                  <a:pt x="6486444" y="0"/>
                </a:lnTo>
                <a:lnTo>
                  <a:pt x="6486444" y="7277374"/>
                </a:lnTo>
                <a:lnTo>
                  <a:pt x="0" y="727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1375661">
            <a:off x="-3099972" y="884701"/>
            <a:ext cx="13678552" cy="8017363"/>
          </a:xfrm>
          <a:custGeom>
            <a:avLst/>
            <a:gdLst/>
            <a:ahLst/>
            <a:cxnLst/>
            <a:rect l="l" t="t" r="r" b="b"/>
            <a:pathLst>
              <a:path w="13678552" h="8017363">
                <a:moveTo>
                  <a:pt x="0" y="0"/>
                </a:moveTo>
                <a:lnTo>
                  <a:pt x="13678551" y="0"/>
                </a:lnTo>
                <a:lnTo>
                  <a:pt x="13678551" y="8017363"/>
                </a:lnTo>
                <a:lnTo>
                  <a:pt x="0" y="80173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7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5632571" y="-2609987"/>
            <a:ext cx="6486444" cy="7277375"/>
          </a:xfrm>
          <a:custGeom>
            <a:avLst/>
            <a:gdLst/>
            <a:ahLst/>
            <a:cxnLst/>
            <a:rect l="l" t="t" r="r" b="b"/>
            <a:pathLst>
              <a:path w="6486444" h="7277375">
                <a:moveTo>
                  <a:pt x="0" y="0"/>
                </a:moveTo>
                <a:lnTo>
                  <a:pt x="6486444" y="0"/>
                </a:lnTo>
                <a:lnTo>
                  <a:pt x="6486444" y="7277374"/>
                </a:lnTo>
                <a:lnTo>
                  <a:pt x="0" y="7277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9144000" y="1867932"/>
            <a:ext cx="6785324" cy="873019"/>
            <a:chOff x="0" y="0"/>
            <a:chExt cx="2154858" cy="2772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54858" cy="277250"/>
            </a:xfrm>
            <a:custGeom>
              <a:avLst/>
              <a:gdLst/>
              <a:ahLst/>
              <a:cxnLst/>
              <a:rect l="l" t="t" r="r" b="b"/>
              <a:pathLst>
                <a:path w="2154858" h="277250">
                  <a:moveTo>
                    <a:pt x="58190" y="0"/>
                  </a:moveTo>
                  <a:lnTo>
                    <a:pt x="2096668" y="0"/>
                  </a:lnTo>
                  <a:cubicBezTo>
                    <a:pt x="2128805" y="0"/>
                    <a:pt x="2154858" y="26053"/>
                    <a:pt x="2154858" y="58190"/>
                  </a:cubicBezTo>
                  <a:lnTo>
                    <a:pt x="2154858" y="219060"/>
                  </a:lnTo>
                  <a:cubicBezTo>
                    <a:pt x="2154858" y="234493"/>
                    <a:pt x="2148727" y="249294"/>
                    <a:pt x="2137814" y="260207"/>
                  </a:cubicBezTo>
                  <a:cubicBezTo>
                    <a:pt x="2126902" y="271119"/>
                    <a:pt x="2112101" y="277250"/>
                    <a:pt x="2096668" y="277250"/>
                  </a:cubicBezTo>
                  <a:lnTo>
                    <a:pt x="58190" y="277250"/>
                  </a:lnTo>
                  <a:cubicBezTo>
                    <a:pt x="42757" y="277250"/>
                    <a:pt x="27956" y="271119"/>
                    <a:pt x="17043" y="260207"/>
                  </a:cubicBezTo>
                  <a:cubicBezTo>
                    <a:pt x="6131" y="249294"/>
                    <a:pt x="0" y="234493"/>
                    <a:pt x="0" y="219060"/>
                  </a:cubicBezTo>
                  <a:lnTo>
                    <a:pt x="0" y="58190"/>
                  </a:lnTo>
                  <a:cubicBezTo>
                    <a:pt x="0" y="42757"/>
                    <a:pt x="6131" y="27956"/>
                    <a:pt x="17043" y="17043"/>
                  </a:cubicBezTo>
                  <a:cubicBezTo>
                    <a:pt x="27956" y="6131"/>
                    <a:pt x="42757" y="0"/>
                    <a:pt x="58190" y="0"/>
                  </a:cubicBezTo>
                  <a:close/>
                </a:path>
              </a:pathLst>
            </a:custGeom>
            <a:solidFill>
              <a:srgbClr val="A46CA8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54858" cy="315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144000" y="3388651"/>
            <a:ext cx="8077345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544"/>
              </a:lnSpc>
            </a:pPr>
            <a:r>
              <a:rPr lang="en-US" sz="14400" spc="-719" dirty="0" err="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Pelanggan</a:t>
            </a:r>
            <a:r>
              <a:rPr lang="en-US" sz="14400" spc="-71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</a:p>
          <a:p>
            <a:pPr algn="l">
              <a:lnSpc>
                <a:spcPts val="14544"/>
              </a:lnSpc>
            </a:pPr>
            <a:r>
              <a:rPr lang="en-US" sz="14400" spc="-71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wholesale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33718" y="2160017"/>
            <a:ext cx="6785324" cy="414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d-ID" sz="27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Analisis pengeluaran pelanggan wholesale</a:t>
            </a:r>
            <a:endParaRPr lang="en-ID" sz="27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AB4C00A-05F9-B5F7-C10B-72B88F7F9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C6F47CD-2C0D-0E89-0B7C-B0D69E3A2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5" name="Rectangle: Rounded Corners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9AFC876-271E-5B13-BBE1-2A292FD294B2}"/>
              </a:ext>
            </a:extLst>
          </p:cNvPr>
          <p:cNvSpPr/>
          <p:nvPr/>
        </p:nvSpPr>
        <p:spPr>
          <a:xfrm>
            <a:off x="381000" y="8382000"/>
            <a:ext cx="2743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Tujuan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analisis</a:t>
            </a:r>
            <a:endParaRPr lang="en-ID" sz="2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Montserrat" panose="00000500000000000000" pitchFamily="2" charset="0"/>
            </a:endParaRPr>
          </a:p>
        </p:txBody>
      </p:sp>
      <p:sp>
        <p:nvSpPr>
          <p:cNvPr id="16" name="Rectangle: Rounded Corners 15">
            <a:hlinkClick r:id="rId7" action="ppaction://hlinksldjump"/>
            <a:extLst>
              <a:ext uri="{FF2B5EF4-FFF2-40B4-BE49-F238E27FC236}">
                <a16:creationId xmlns:a16="http://schemas.microsoft.com/office/drawing/2014/main" id="{3543038C-9AC4-0291-1A2C-68AA0F398B0C}"/>
              </a:ext>
            </a:extLst>
          </p:cNvPr>
          <p:cNvSpPr/>
          <p:nvPr/>
        </p:nvSpPr>
        <p:spPr>
          <a:xfrm>
            <a:off x="8451464" y="8194918"/>
            <a:ext cx="3531730" cy="19265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Diagram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segmentasi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pelanggan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berdasarkan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channel dan region</a:t>
            </a:r>
            <a:endParaRPr lang="en-ID" sz="2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Montserrat" panose="00000500000000000000" pitchFamily="2" charset="0"/>
            </a:endParaRPr>
          </a:p>
        </p:txBody>
      </p:sp>
      <p:sp>
        <p:nvSpPr>
          <p:cNvPr id="17" name="Rectangle: Rounded Corners 16">
            <a:hlinkClick r:id="rId8" action="ppaction://hlinksldjump"/>
            <a:extLst>
              <a:ext uri="{FF2B5EF4-FFF2-40B4-BE49-F238E27FC236}">
                <a16:creationId xmlns:a16="http://schemas.microsoft.com/office/drawing/2014/main" id="{B082B381-8A2F-9588-4C20-043517E9232E}"/>
              </a:ext>
            </a:extLst>
          </p:cNvPr>
          <p:cNvSpPr/>
          <p:nvPr/>
        </p:nvSpPr>
        <p:spPr>
          <a:xfrm>
            <a:off x="12527101" y="6896741"/>
            <a:ext cx="2743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Kesimpulan dan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rekomendasi</a:t>
            </a:r>
            <a:endParaRPr lang="en-ID" sz="2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Montserrat" panose="00000500000000000000" pitchFamily="2" charset="0"/>
            </a:endParaRPr>
          </a:p>
        </p:txBody>
      </p:sp>
      <p:sp>
        <p:nvSpPr>
          <p:cNvPr id="19" name="Rectangle: Rounded Corners 18">
            <a:hlinkClick r:id="rId9" action="ppaction://hlinksldjump"/>
            <a:extLst>
              <a:ext uri="{FF2B5EF4-FFF2-40B4-BE49-F238E27FC236}">
                <a16:creationId xmlns:a16="http://schemas.microsoft.com/office/drawing/2014/main" id="{8C8FC006-AD94-B3D8-904E-18E325C81B72}"/>
              </a:ext>
            </a:extLst>
          </p:cNvPr>
          <p:cNvSpPr/>
          <p:nvPr/>
        </p:nvSpPr>
        <p:spPr>
          <a:xfrm>
            <a:off x="5397990" y="4651051"/>
            <a:ext cx="3370711" cy="17570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Grafik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pengeluaran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pelanggan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diberbagai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kategori</a:t>
            </a:r>
            <a:endParaRPr lang="en-ID" sz="2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1459052-45AA-EBDC-EA77-DADB79F63159}"/>
              </a:ext>
            </a:extLst>
          </p:cNvPr>
          <p:cNvSpPr/>
          <p:nvPr/>
        </p:nvSpPr>
        <p:spPr>
          <a:xfrm>
            <a:off x="1169530" y="6355080"/>
            <a:ext cx="2743200" cy="1295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  <a:hlinkClick r:id="rId10" action="ppaction://hlinksldjump"/>
              </a:rPr>
              <a:t>Ringkasan</a:t>
            </a:r>
            <a:r>
              <a:rPr lang="en-US" sz="2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 </a:t>
            </a:r>
            <a:r>
              <a:rPr lang="en-US" sz="22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  <a:latin typeface="Montserrat" panose="00000500000000000000" pitchFamily="2" charset="0"/>
              </a:rPr>
              <a:t>awalan</a:t>
            </a:r>
            <a:endParaRPr lang="en-ID" sz="22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5456679" y="922766"/>
            <a:ext cx="7734301" cy="8249620"/>
          </a:xfrm>
          <a:custGeom>
            <a:avLst/>
            <a:gdLst/>
            <a:ahLst/>
            <a:cxnLst/>
            <a:rect l="l" t="t" r="r" b="b"/>
            <a:pathLst>
              <a:path w="7734301" h="8249620">
                <a:moveTo>
                  <a:pt x="0" y="0"/>
                </a:moveTo>
                <a:lnTo>
                  <a:pt x="7734301" y="0"/>
                </a:lnTo>
                <a:lnTo>
                  <a:pt x="7734301" y="8249620"/>
                </a:lnTo>
                <a:lnTo>
                  <a:pt x="0" y="82496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9491870" y="1386766"/>
            <a:ext cx="7378178" cy="2488230"/>
            <a:chOff x="0" y="0"/>
            <a:chExt cx="2092752" cy="7057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92752" cy="705764"/>
            </a:xfrm>
            <a:custGeom>
              <a:avLst/>
              <a:gdLst/>
              <a:ahLst/>
              <a:cxnLst/>
              <a:rect l="l" t="t" r="r" b="b"/>
              <a:pathLst>
                <a:path w="2092752" h="705764">
                  <a:moveTo>
                    <a:pt x="53514" y="0"/>
                  </a:moveTo>
                  <a:lnTo>
                    <a:pt x="2039238" y="0"/>
                  </a:lnTo>
                  <a:cubicBezTo>
                    <a:pt x="2068793" y="0"/>
                    <a:pt x="2092752" y="23959"/>
                    <a:pt x="2092752" y="53514"/>
                  </a:cubicBezTo>
                  <a:lnTo>
                    <a:pt x="2092752" y="652249"/>
                  </a:lnTo>
                  <a:cubicBezTo>
                    <a:pt x="2092752" y="666442"/>
                    <a:pt x="2087114" y="680054"/>
                    <a:pt x="2077078" y="690090"/>
                  </a:cubicBezTo>
                  <a:cubicBezTo>
                    <a:pt x="2067042" y="700125"/>
                    <a:pt x="2053430" y="705764"/>
                    <a:pt x="2039238" y="705764"/>
                  </a:cubicBezTo>
                  <a:lnTo>
                    <a:pt x="53514" y="705764"/>
                  </a:lnTo>
                  <a:cubicBezTo>
                    <a:pt x="39321" y="705764"/>
                    <a:pt x="25710" y="700125"/>
                    <a:pt x="15674" y="690090"/>
                  </a:cubicBezTo>
                  <a:cubicBezTo>
                    <a:pt x="5638" y="680054"/>
                    <a:pt x="0" y="666442"/>
                    <a:pt x="0" y="652249"/>
                  </a:cubicBezTo>
                  <a:lnTo>
                    <a:pt x="0" y="53514"/>
                  </a:lnTo>
                  <a:cubicBezTo>
                    <a:pt x="0" y="23959"/>
                    <a:pt x="23959" y="0"/>
                    <a:pt x="535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92752" cy="743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3686012" flipV="1">
            <a:off x="-267499" y="5238788"/>
            <a:ext cx="10828421" cy="822960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9849770" y="1711169"/>
            <a:ext cx="452697" cy="437882"/>
          </a:xfrm>
          <a:custGeom>
            <a:avLst/>
            <a:gdLst/>
            <a:ahLst/>
            <a:cxnLst/>
            <a:rect l="l" t="t" r="r" b="b"/>
            <a:pathLst>
              <a:path w="452697" h="437882">
                <a:moveTo>
                  <a:pt x="0" y="0"/>
                </a:moveTo>
                <a:lnTo>
                  <a:pt x="452698" y="0"/>
                </a:lnTo>
                <a:lnTo>
                  <a:pt x="452698" y="437882"/>
                </a:lnTo>
                <a:lnTo>
                  <a:pt x="0" y="437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9491870" y="4078418"/>
            <a:ext cx="7378178" cy="2488230"/>
            <a:chOff x="0" y="0"/>
            <a:chExt cx="2092752" cy="705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92752" cy="705764"/>
            </a:xfrm>
            <a:custGeom>
              <a:avLst/>
              <a:gdLst/>
              <a:ahLst/>
              <a:cxnLst/>
              <a:rect l="l" t="t" r="r" b="b"/>
              <a:pathLst>
                <a:path w="2092752" h="705764">
                  <a:moveTo>
                    <a:pt x="53514" y="0"/>
                  </a:moveTo>
                  <a:lnTo>
                    <a:pt x="2039238" y="0"/>
                  </a:lnTo>
                  <a:cubicBezTo>
                    <a:pt x="2068793" y="0"/>
                    <a:pt x="2092752" y="23959"/>
                    <a:pt x="2092752" y="53514"/>
                  </a:cubicBezTo>
                  <a:lnTo>
                    <a:pt x="2092752" y="652249"/>
                  </a:lnTo>
                  <a:cubicBezTo>
                    <a:pt x="2092752" y="666442"/>
                    <a:pt x="2087114" y="680054"/>
                    <a:pt x="2077078" y="690090"/>
                  </a:cubicBezTo>
                  <a:cubicBezTo>
                    <a:pt x="2067042" y="700125"/>
                    <a:pt x="2053430" y="705764"/>
                    <a:pt x="2039238" y="705764"/>
                  </a:cubicBezTo>
                  <a:lnTo>
                    <a:pt x="53514" y="705764"/>
                  </a:lnTo>
                  <a:cubicBezTo>
                    <a:pt x="39321" y="705764"/>
                    <a:pt x="25710" y="700125"/>
                    <a:pt x="15674" y="690090"/>
                  </a:cubicBezTo>
                  <a:cubicBezTo>
                    <a:pt x="5638" y="680054"/>
                    <a:pt x="0" y="666442"/>
                    <a:pt x="0" y="652249"/>
                  </a:cubicBezTo>
                  <a:lnTo>
                    <a:pt x="0" y="53514"/>
                  </a:lnTo>
                  <a:cubicBezTo>
                    <a:pt x="0" y="23959"/>
                    <a:pt x="23959" y="0"/>
                    <a:pt x="5351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92752" cy="7438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849770" y="4402821"/>
            <a:ext cx="452697" cy="437882"/>
          </a:xfrm>
          <a:custGeom>
            <a:avLst/>
            <a:gdLst/>
            <a:ahLst/>
            <a:cxnLst/>
            <a:rect l="l" t="t" r="r" b="b"/>
            <a:pathLst>
              <a:path w="452697" h="437882">
                <a:moveTo>
                  <a:pt x="0" y="0"/>
                </a:moveTo>
                <a:lnTo>
                  <a:pt x="452698" y="0"/>
                </a:lnTo>
                <a:lnTo>
                  <a:pt x="452698" y="437882"/>
                </a:lnTo>
                <a:lnTo>
                  <a:pt x="0" y="4378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TextBox 17"/>
          <p:cNvSpPr txBox="1"/>
          <p:nvPr/>
        </p:nvSpPr>
        <p:spPr>
          <a:xfrm>
            <a:off x="1210917" y="1894458"/>
            <a:ext cx="4839642" cy="27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3"/>
              </a:lnSpc>
            </a:pPr>
            <a:r>
              <a:rPr lang="en-US" sz="10399" spc="-519" dirty="0" err="1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Tujuan</a:t>
            </a:r>
            <a:r>
              <a:rPr lang="en-US" sz="10399" spc="-519" dirty="0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10399" spc="-519" dirty="0" err="1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analisis</a:t>
            </a:r>
            <a:endParaRPr lang="en-US" sz="10399" spc="-519" dirty="0">
              <a:solidFill>
                <a:srgbClr val="F3F4F0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552771" y="2317824"/>
            <a:ext cx="5955592" cy="108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Mengananlisis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pengeluaran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pelanggan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berdasarkan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katergorinya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produk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saluran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distribusi</a:t>
            </a:r>
            <a:endParaRPr lang="en-US" sz="2100" dirty="0">
              <a:solidFill>
                <a:srgbClr val="5454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52771" y="1811494"/>
            <a:ext cx="3377874" cy="34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99" b="1" dirty="0" err="1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Tujuan</a:t>
            </a:r>
            <a:r>
              <a:rPr lang="en-US" sz="2599" b="1" dirty="0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  <a:r>
              <a:rPr lang="en-US" sz="2599" b="1" dirty="0" err="1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Pertama</a:t>
            </a:r>
            <a:endParaRPr lang="en-US" sz="2599" b="1" dirty="0">
              <a:solidFill>
                <a:srgbClr val="442447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52771" y="5009476"/>
            <a:ext cx="5591157" cy="1089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Mengidentifikasi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pola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pengeluaran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dan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memberikan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rekomendasi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untuk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meningkatkan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penjualanya</a:t>
            </a:r>
            <a:r>
              <a:rPr lang="en-US" sz="2100" dirty="0">
                <a:solidFill>
                  <a:srgbClr val="545454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52771" y="4503146"/>
            <a:ext cx="3607280" cy="34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599" b="1" dirty="0" err="1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Tujuan</a:t>
            </a:r>
            <a:r>
              <a:rPr lang="en-US" sz="2599" b="1" dirty="0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 </a:t>
            </a:r>
            <a:r>
              <a:rPr lang="en-US" sz="2599" b="1" dirty="0" err="1">
                <a:solidFill>
                  <a:srgbClr val="442447"/>
                </a:solidFill>
                <a:latin typeface="Cooper BT Bold"/>
                <a:ea typeface="Cooper BT Bold"/>
                <a:cs typeface="Cooper BT Bold"/>
                <a:sym typeface="Cooper BT Bold"/>
              </a:rPr>
              <a:t>Kedua</a:t>
            </a:r>
            <a:endParaRPr lang="en-US" sz="2599" b="1" dirty="0">
              <a:solidFill>
                <a:srgbClr val="442447"/>
              </a:solidFill>
              <a:latin typeface="Cooper BT Bold"/>
              <a:ea typeface="Cooper BT Bold"/>
              <a:cs typeface="Cooper BT Bold"/>
              <a:sym typeface="Cooper BT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0917" y="990600"/>
            <a:ext cx="6520993" cy="396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 SHODWE - PROYEK GRUP</a:t>
            </a:r>
          </a:p>
        </p:txBody>
      </p:sp>
      <p:sp>
        <p:nvSpPr>
          <p:cNvPr id="25" name="Arrow: Left 24">
            <a:hlinkClick r:id="rId8" action="ppaction://hlinksldjump"/>
            <a:extLst>
              <a:ext uri="{FF2B5EF4-FFF2-40B4-BE49-F238E27FC236}">
                <a16:creationId xmlns:a16="http://schemas.microsoft.com/office/drawing/2014/main" id="{1DB79101-BFA6-9BC4-E11B-8D6A1A2200F2}"/>
              </a:ext>
            </a:extLst>
          </p:cNvPr>
          <p:cNvSpPr/>
          <p:nvPr/>
        </p:nvSpPr>
        <p:spPr>
          <a:xfrm>
            <a:off x="8839200" y="8724900"/>
            <a:ext cx="2133600" cy="1183908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PREVIOUS</a:t>
            </a:r>
            <a:endParaRPr lang="en-ID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Arrow: Right 2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2F2BEC6-EF0F-4245-7EB6-DF8CCAD20B48}"/>
              </a:ext>
            </a:extLst>
          </p:cNvPr>
          <p:cNvSpPr/>
          <p:nvPr/>
        </p:nvSpPr>
        <p:spPr>
          <a:xfrm>
            <a:off x="15192558" y="8838129"/>
            <a:ext cx="1952442" cy="107373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NEXT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7" name="Rectangle: Rounded Corners 26">
            <a:hlinkClick r:id="rId8" action="ppaction://hlinksldjump"/>
            <a:extLst>
              <a:ext uri="{FF2B5EF4-FFF2-40B4-BE49-F238E27FC236}">
                <a16:creationId xmlns:a16="http://schemas.microsoft.com/office/drawing/2014/main" id="{2AED2520-182F-A365-4866-FD1A28AABA53}"/>
              </a:ext>
            </a:extLst>
          </p:cNvPr>
          <p:cNvSpPr/>
          <p:nvPr/>
        </p:nvSpPr>
        <p:spPr>
          <a:xfrm>
            <a:off x="11582400" y="8867189"/>
            <a:ext cx="3149665" cy="92623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MENU UTAMA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7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2" name="Freeform 12"/>
          <p:cNvSpPr/>
          <p:nvPr/>
        </p:nvSpPr>
        <p:spPr>
          <a:xfrm rot="-1915650">
            <a:off x="7986594" y="5261433"/>
            <a:ext cx="13678552" cy="8017363"/>
          </a:xfrm>
          <a:custGeom>
            <a:avLst/>
            <a:gdLst/>
            <a:ahLst/>
            <a:cxnLst/>
            <a:rect l="l" t="t" r="r" b="b"/>
            <a:pathLst>
              <a:path w="13678552" h="8017363">
                <a:moveTo>
                  <a:pt x="0" y="0"/>
                </a:moveTo>
                <a:lnTo>
                  <a:pt x="13678551" y="0"/>
                </a:lnTo>
                <a:lnTo>
                  <a:pt x="13678551" y="8017364"/>
                </a:lnTo>
                <a:lnTo>
                  <a:pt x="0" y="8017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Freeform 13"/>
          <p:cNvSpPr/>
          <p:nvPr/>
        </p:nvSpPr>
        <p:spPr>
          <a:xfrm>
            <a:off x="10829254" y="-3881809"/>
            <a:ext cx="6171837" cy="10664081"/>
          </a:xfrm>
          <a:custGeom>
            <a:avLst/>
            <a:gdLst/>
            <a:ahLst/>
            <a:cxnLst/>
            <a:rect l="l" t="t" r="r" b="b"/>
            <a:pathLst>
              <a:path w="6171837" h="10664081">
                <a:moveTo>
                  <a:pt x="0" y="0"/>
                </a:moveTo>
                <a:lnTo>
                  <a:pt x="6171837" y="0"/>
                </a:lnTo>
                <a:lnTo>
                  <a:pt x="6171837" y="10664081"/>
                </a:lnTo>
                <a:lnTo>
                  <a:pt x="0" y="10664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4" name="TextBox 14"/>
          <p:cNvSpPr txBox="1"/>
          <p:nvPr/>
        </p:nvSpPr>
        <p:spPr>
          <a:xfrm>
            <a:off x="1286909" y="271582"/>
            <a:ext cx="11152075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696"/>
              </a:lnSpc>
            </a:pPr>
            <a:r>
              <a:rPr lang="en-US" sz="8800" spc="-480" dirty="0" err="1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Ringkasan</a:t>
            </a:r>
            <a:r>
              <a:rPr lang="en-US" sz="8800" spc="-480" dirty="0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8800" spc="-480" dirty="0" err="1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awalan</a:t>
            </a:r>
            <a:r>
              <a:rPr lang="en-US" sz="8800" spc="-480" dirty="0">
                <a:solidFill>
                  <a:srgbClr val="F3F4F0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595237" y="2368072"/>
            <a:ext cx="6838605" cy="2814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ct val="107000"/>
              </a:lnSpc>
            </a:pPr>
            <a:endParaRPr lang="en-ID" sz="18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Dalam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ketergori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si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produk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ini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 yang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mendominasi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pengeluaran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si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pelanggan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yaitu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“Fresh” yang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dimana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total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pengeluaran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nya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itu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sebanyak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5280131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di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jumlahkan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dari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2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salurannya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.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Horeca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dan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Retailnya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ID" sz="1800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Cordia New" panose="020B0304020202020204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800" kern="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Data terlihat bahwa pengeluaran pelanggan bervariasi berdasarkan wilayahnya, wilayah ini saluran distribusi horeca yang memiliki pengeluaran disbanding retail. </a:t>
            </a:r>
            <a:endParaRPr lang="en-US" sz="2100" dirty="0">
              <a:solidFill>
                <a:schemeClr val="bg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17008" y="1795882"/>
            <a:ext cx="6838605" cy="580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Distribusi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ini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yang paling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banyak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menghasilkan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yaitu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“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Horeca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”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disini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saya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langsung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ngambil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 Grand </a:t>
            </a:r>
            <a:r>
              <a:rPr lang="en-ID" sz="1800" kern="100" dirty="0" err="1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Totalnya</a:t>
            </a:r>
            <a:r>
              <a:rPr lang="en-ID" sz="18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Cordia New" panose="020B0304020202020204" pitchFamily="34" charset="-34"/>
              </a:rPr>
              <a:t>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4683C7E-7198-B694-A885-FED43DEF3B3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41201"/>
          <a:stretch/>
        </p:blipFill>
        <p:spPr>
          <a:xfrm>
            <a:off x="808957" y="5509281"/>
            <a:ext cx="13991065" cy="1932891"/>
          </a:xfrm>
          <a:prstGeom prst="rect">
            <a:avLst/>
          </a:prstGeom>
        </p:spPr>
      </p:pic>
      <p:sp>
        <p:nvSpPr>
          <p:cNvPr id="30" name="Arrow: Left 29">
            <a:hlinkClick r:id="rId8" action="ppaction://hlinksldjump"/>
            <a:extLst>
              <a:ext uri="{FF2B5EF4-FFF2-40B4-BE49-F238E27FC236}">
                <a16:creationId xmlns:a16="http://schemas.microsoft.com/office/drawing/2014/main" id="{C17C17EA-070E-D6C4-3D13-CA3F6D57DFC0}"/>
              </a:ext>
            </a:extLst>
          </p:cNvPr>
          <p:cNvSpPr/>
          <p:nvPr/>
        </p:nvSpPr>
        <p:spPr>
          <a:xfrm>
            <a:off x="2286000" y="8496300"/>
            <a:ext cx="1981200" cy="12192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PREVIOUS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1" name="Arrow: Right 3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98FFFA1-BD98-E194-BBE8-EA3B1901BC87}"/>
              </a:ext>
            </a:extLst>
          </p:cNvPr>
          <p:cNvSpPr/>
          <p:nvPr/>
        </p:nvSpPr>
        <p:spPr>
          <a:xfrm>
            <a:off x="11081635" y="8546014"/>
            <a:ext cx="2024766" cy="11694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NEXT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2" name="Rectangle: Rounded Corners 31">
            <a:hlinkClick r:id="rId9" action="ppaction://hlinksldjump"/>
            <a:extLst>
              <a:ext uri="{FF2B5EF4-FFF2-40B4-BE49-F238E27FC236}">
                <a16:creationId xmlns:a16="http://schemas.microsoft.com/office/drawing/2014/main" id="{A3D9D06C-B0BA-6F1A-5EBA-9904F4408CF4}"/>
              </a:ext>
            </a:extLst>
          </p:cNvPr>
          <p:cNvSpPr/>
          <p:nvPr/>
        </p:nvSpPr>
        <p:spPr>
          <a:xfrm>
            <a:off x="5105400" y="8724900"/>
            <a:ext cx="5105400" cy="1066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5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MENU UTAMA</a:t>
            </a:r>
            <a:endParaRPr lang="en-ID" sz="25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82BE62D2-1434-E1A2-2C91-9835DE2D34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188303">
            <a:off x="10035094" y="1489244"/>
            <a:ext cx="9018232" cy="6623407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38F31226-96CA-C5AA-5341-4DFA6FF4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557" y="723900"/>
            <a:ext cx="10026697" cy="6477000"/>
          </a:xfrm>
          <a:prstGeom prst="rect">
            <a:avLst/>
          </a:prstGeom>
        </p:spPr>
      </p:pic>
      <p:sp>
        <p:nvSpPr>
          <p:cNvPr id="18" name="Arrow: Left 17">
            <a:hlinkClick r:id="rId5" action="ppaction://hlinksldjump"/>
            <a:extLst>
              <a:ext uri="{FF2B5EF4-FFF2-40B4-BE49-F238E27FC236}">
                <a16:creationId xmlns:a16="http://schemas.microsoft.com/office/drawing/2014/main" id="{49A205FD-329C-94B9-8E6A-2706EE1FEE3F}"/>
              </a:ext>
            </a:extLst>
          </p:cNvPr>
          <p:cNvSpPr/>
          <p:nvPr/>
        </p:nvSpPr>
        <p:spPr>
          <a:xfrm>
            <a:off x="1981200" y="8267700"/>
            <a:ext cx="2209800" cy="12954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PREVIOUS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Arrow: Left 1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EFF6B9E-0DB1-601F-B086-4300FD446EDB}"/>
              </a:ext>
            </a:extLst>
          </p:cNvPr>
          <p:cNvSpPr/>
          <p:nvPr/>
        </p:nvSpPr>
        <p:spPr>
          <a:xfrm flipH="1">
            <a:off x="9236526" y="8287657"/>
            <a:ext cx="2057400" cy="12954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NEXT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0" name="Rectangle: Rounded Corners 19">
            <a:hlinkClick r:id="rId6" action="ppaction://hlinksldjump"/>
            <a:extLst>
              <a:ext uri="{FF2B5EF4-FFF2-40B4-BE49-F238E27FC236}">
                <a16:creationId xmlns:a16="http://schemas.microsoft.com/office/drawing/2014/main" id="{6BF1E9BA-7C6C-590C-52BB-22AAF5F37354}"/>
              </a:ext>
            </a:extLst>
          </p:cNvPr>
          <p:cNvSpPr/>
          <p:nvPr/>
        </p:nvSpPr>
        <p:spPr>
          <a:xfrm>
            <a:off x="5174341" y="8439150"/>
            <a:ext cx="3200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MENU UTAMA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610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874751">
            <a:off x="6403258" y="-742724"/>
            <a:ext cx="9018794" cy="5411276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974522" y="2363899"/>
            <a:ext cx="8180881" cy="6575314"/>
            <a:chOff x="0" y="0"/>
            <a:chExt cx="7467600" cy="60020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3169" y="3454428"/>
            <a:ext cx="74548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72796" rtl="0" fontAlgn="base"/>
            <a:r>
              <a:rPr lang="en-ID" sz="40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Diagram </a:t>
            </a:r>
            <a:r>
              <a:rPr lang="en-ID" sz="4000" b="1" i="0" u="none" strike="noStrike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segmentasi</a:t>
            </a:r>
            <a:r>
              <a:rPr lang="en-ID" sz="40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4000" b="1" i="0" u="none" strike="noStrike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pelanggan</a:t>
            </a:r>
            <a:r>
              <a:rPr lang="en-ID" sz="40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4000" b="1" i="0" u="none" strike="noStrike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berdasarkan</a:t>
            </a:r>
            <a:r>
              <a:rPr lang="en-ID" sz="40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Channel dan Region.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F47CCB-A53B-344E-9A7D-92F027628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477" y="2705100"/>
            <a:ext cx="7668540" cy="4495800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37491C73-1D76-AE2E-02B3-EB8ECF49A5F4}"/>
              </a:ext>
            </a:extLst>
          </p:cNvPr>
          <p:cNvSpPr/>
          <p:nvPr/>
        </p:nvSpPr>
        <p:spPr>
          <a:xfrm>
            <a:off x="1981200" y="8267700"/>
            <a:ext cx="2209800" cy="12954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linkClick r:id="rId5" action="ppaction://hlinksldjump"/>
              </a:rPr>
              <a:t>PREVIOUS</a:t>
            </a:r>
            <a:endParaRPr lang="en-ID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6E18E52-FD2B-194F-23B5-87C7EB303629}"/>
              </a:ext>
            </a:extLst>
          </p:cNvPr>
          <p:cNvSpPr/>
          <p:nvPr/>
        </p:nvSpPr>
        <p:spPr>
          <a:xfrm flipH="1">
            <a:off x="9023709" y="8267700"/>
            <a:ext cx="2330090" cy="1295400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NEXT</a:t>
            </a:r>
          </a:p>
        </p:txBody>
      </p:sp>
      <p:sp>
        <p:nvSpPr>
          <p:cNvPr id="15" name="Rectangle: Rounded Corners 14">
            <a:hlinkClick r:id="rId6" action="ppaction://hlinksldjump"/>
            <a:extLst>
              <a:ext uri="{FF2B5EF4-FFF2-40B4-BE49-F238E27FC236}">
                <a16:creationId xmlns:a16="http://schemas.microsoft.com/office/drawing/2014/main" id="{9F583468-E084-B46C-04C2-CD96E519FC8B}"/>
              </a:ext>
            </a:extLst>
          </p:cNvPr>
          <p:cNvSpPr/>
          <p:nvPr/>
        </p:nvSpPr>
        <p:spPr>
          <a:xfrm>
            <a:off x="5174341" y="8439150"/>
            <a:ext cx="3200400" cy="914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MENU UTAMA</a:t>
            </a:r>
            <a:endParaRPr lang="en-ID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1375661">
            <a:off x="-3249059" y="-721608"/>
            <a:ext cx="13678552" cy="8017363"/>
          </a:xfrm>
          <a:custGeom>
            <a:avLst/>
            <a:gdLst/>
            <a:ahLst/>
            <a:cxnLst/>
            <a:rect l="l" t="t" r="r" b="b"/>
            <a:pathLst>
              <a:path w="13678552" h="8017363">
                <a:moveTo>
                  <a:pt x="0" y="0"/>
                </a:moveTo>
                <a:lnTo>
                  <a:pt x="13678551" y="0"/>
                </a:lnTo>
                <a:lnTo>
                  <a:pt x="13678551" y="8017364"/>
                </a:lnTo>
                <a:lnTo>
                  <a:pt x="0" y="80173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1517003" y="2755624"/>
            <a:ext cx="7374007" cy="4991100"/>
            <a:chOff x="0" y="0"/>
            <a:chExt cx="1942125" cy="13145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42125" cy="1314528"/>
            </a:xfrm>
            <a:custGeom>
              <a:avLst/>
              <a:gdLst/>
              <a:ahLst/>
              <a:cxnLst/>
              <a:rect l="l" t="t" r="r" b="b"/>
              <a:pathLst>
                <a:path w="1942125" h="1314528">
                  <a:moveTo>
                    <a:pt x="53545" y="0"/>
                  </a:moveTo>
                  <a:lnTo>
                    <a:pt x="1888581" y="0"/>
                  </a:lnTo>
                  <a:cubicBezTo>
                    <a:pt x="1918152" y="0"/>
                    <a:pt x="1942125" y="23973"/>
                    <a:pt x="1942125" y="53545"/>
                  </a:cubicBezTo>
                  <a:lnTo>
                    <a:pt x="1942125" y="1260984"/>
                  </a:lnTo>
                  <a:cubicBezTo>
                    <a:pt x="1942125" y="1275185"/>
                    <a:pt x="1936484" y="1288804"/>
                    <a:pt x="1926442" y="1298846"/>
                  </a:cubicBezTo>
                  <a:cubicBezTo>
                    <a:pt x="1916401" y="1308887"/>
                    <a:pt x="1902782" y="1314528"/>
                    <a:pt x="1888581" y="1314528"/>
                  </a:cubicBezTo>
                  <a:lnTo>
                    <a:pt x="53545" y="1314528"/>
                  </a:lnTo>
                  <a:cubicBezTo>
                    <a:pt x="39344" y="1314528"/>
                    <a:pt x="25724" y="1308887"/>
                    <a:pt x="15683" y="1298846"/>
                  </a:cubicBezTo>
                  <a:cubicBezTo>
                    <a:pt x="5641" y="1288804"/>
                    <a:pt x="0" y="1275185"/>
                    <a:pt x="0" y="1260984"/>
                  </a:cubicBezTo>
                  <a:lnTo>
                    <a:pt x="0" y="53545"/>
                  </a:lnTo>
                  <a:cubicBezTo>
                    <a:pt x="0" y="39344"/>
                    <a:pt x="5641" y="25724"/>
                    <a:pt x="15683" y="15683"/>
                  </a:cubicBezTo>
                  <a:cubicBezTo>
                    <a:pt x="25724" y="5641"/>
                    <a:pt x="39344" y="0"/>
                    <a:pt x="53545" y="0"/>
                  </a:cubicBezTo>
                  <a:close/>
                </a:path>
              </a:pathLst>
            </a:custGeom>
            <a:solidFill>
              <a:srgbClr val="44244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42125" cy="1352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69581" y="3429949"/>
            <a:ext cx="6268850" cy="1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8000" spc="-400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Kesimpulan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61908" y="4872709"/>
            <a:ext cx="6484198" cy="1833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pengeluaran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pelanggan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wholesale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didominasi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oleh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kategori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”Fresh”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dengan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total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pengeluaran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mencapai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5,280,131.</a:t>
            </a:r>
          </a:p>
          <a:p>
            <a:pPr>
              <a:lnSpc>
                <a:spcPts val="2940"/>
              </a:lnSpc>
            </a:pP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Saluran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distribusi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horeca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memiliki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pengeluaran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yang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lebih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00" dirty="0" err="1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tinggi</a:t>
            </a:r>
            <a:r>
              <a:rPr lang="en-US" sz="2100" dirty="0">
                <a:solidFill>
                  <a:srgbClr val="ECEAE6"/>
                </a:solidFill>
                <a:latin typeface="Montserrat"/>
                <a:ea typeface="Montserrat"/>
                <a:cs typeface="Montserrat"/>
                <a:sym typeface="Montserrat"/>
              </a:rPr>
              <a:t> disbanding retail</a:t>
            </a:r>
          </a:p>
        </p:txBody>
      </p:sp>
      <p:sp>
        <p:nvSpPr>
          <p:cNvPr id="9" name="Freeform 9"/>
          <p:cNvSpPr/>
          <p:nvPr/>
        </p:nvSpPr>
        <p:spPr>
          <a:xfrm rot="-1720709">
            <a:off x="13071381" y="-5207873"/>
            <a:ext cx="7399232" cy="8301464"/>
          </a:xfrm>
          <a:custGeom>
            <a:avLst/>
            <a:gdLst/>
            <a:ahLst/>
            <a:cxnLst/>
            <a:rect l="l" t="t" r="r" b="b"/>
            <a:pathLst>
              <a:path w="7399232" h="8301464">
                <a:moveTo>
                  <a:pt x="0" y="0"/>
                </a:moveTo>
                <a:lnTo>
                  <a:pt x="7399232" y="0"/>
                </a:lnTo>
                <a:lnTo>
                  <a:pt x="7399232" y="8301464"/>
                </a:lnTo>
                <a:lnTo>
                  <a:pt x="0" y="83014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-4702130">
            <a:off x="11950642" y="5747993"/>
            <a:ext cx="6486444" cy="7277375"/>
          </a:xfrm>
          <a:custGeom>
            <a:avLst/>
            <a:gdLst/>
            <a:ahLst/>
            <a:cxnLst/>
            <a:rect l="l" t="t" r="r" b="b"/>
            <a:pathLst>
              <a:path w="6486444" h="7277375">
                <a:moveTo>
                  <a:pt x="0" y="0"/>
                </a:moveTo>
                <a:lnTo>
                  <a:pt x="6486445" y="0"/>
                </a:lnTo>
                <a:lnTo>
                  <a:pt x="6486445" y="7277375"/>
                </a:lnTo>
                <a:lnTo>
                  <a:pt x="0" y="7277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2" name="Group 12"/>
          <p:cNvGrpSpPr/>
          <p:nvPr/>
        </p:nvGrpSpPr>
        <p:grpSpPr>
          <a:xfrm>
            <a:off x="9466091" y="2755624"/>
            <a:ext cx="7374007" cy="4991100"/>
            <a:chOff x="0" y="0"/>
            <a:chExt cx="1942125" cy="13145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2125" cy="1314528"/>
            </a:xfrm>
            <a:custGeom>
              <a:avLst/>
              <a:gdLst/>
              <a:ahLst/>
              <a:cxnLst/>
              <a:rect l="l" t="t" r="r" b="b"/>
              <a:pathLst>
                <a:path w="1942125" h="1314528">
                  <a:moveTo>
                    <a:pt x="53545" y="0"/>
                  </a:moveTo>
                  <a:lnTo>
                    <a:pt x="1888581" y="0"/>
                  </a:lnTo>
                  <a:cubicBezTo>
                    <a:pt x="1918152" y="0"/>
                    <a:pt x="1942125" y="23973"/>
                    <a:pt x="1942125" y="53545"/>
                  </a:cubicBezTo>
                  <a:lnTo>
                    <a:pt x="1942125" y="1260984"/>
                  </a:lnTo>
                  <a:cubicBezTo>
                    <a:pt x="1942125" y="1275185"/>
                    <a:pt x="1936484" y="1288804"/>
                    <a:pt x="1926442" y="1298846"/>
                  </a:cubicBezTo>
                  <a:cubicBezTo>
                    <a:pt x="1916401" y="1308887"/>
                    <a:pt x="1902782" y="1314528"/>
                    <a:pt x="1888581" y="1314528"/>
                  </a:cubicBezTo>
                  <a:lnTo>
                    <a:pt x="53545" y="1314528"/>
                  </a:lnTo>
                  <a:cubicBezTo>
                    <a:pt x="39344" y="1314528"/>
                    <a:pt x="25724" y="1308887"/>
                    <a:pt x="15683" y="1298846"/>
                  </a:cubicBezTo>
                  <a:cubicBezTo>
                    <a:pt x="5641" y="1288804"/>
                    <a:pt x="0" y="1275185"/>
                    <a:pt x="0" y="1260984"/>
                  </a:cubicBezTo>
                  <a:lnTo>
                    <a:pt x="0" y="53545"/>
                  </a:lnTo>
                  <a:cubicBezTo>
                    <a:pt x="0" y="39344"/>
                    <a:pt x="5641" y="25724"/>
                    <a:pt x="15683" y="15683"/>
                  </a:cubicBezTo>
                  <a:cubicBezTo>
                    <a:pt x="25724" y="5641"/>
                    <a:pt x="39344" y="0"/>
                    <a:pt x="53545" y="0"/>
                  </a:cubicBezTo>
                  <a:close/>
                </a:path>
              </a:pathLst>
            </a:custGeom>
            <a:solidFill>
              <a:srgbClr val="442447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42125" cy="1352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090856" y="3429949"/>
            <a:ext cx="6268850" cy="1069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8000" spc="-400" dirty="0" err="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Rekomendasi</a:t>
            </a:r>
            <a:endParaRPr lang="en-US" sz="8000" spc="-400" dirty="0">
              <a:solidFill>
                <a:srgbClr val="FFFFFF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348092" y="4499215"/>
            <a:ext cx="5225344" cy="2877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Fokus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pada </a:t>
            </a: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Kategori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Fresh: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Tingkatkan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promosi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dan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penawaran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untuk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produk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Fresh,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karena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ini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adalah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kategori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dengan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pengeluaran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tertinggi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Strategi </a:t>
            </a: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Pemasaran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Wilayah: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Sesuaikan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strategi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pemasaran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berdasarkan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preferensi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wilayah yang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menunjukkan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minat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tinggi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terhadap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produk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Optimalkan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Saluran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Horeca</a:t>
            </a:r>
            <a:r>
              <a:rPr lang="en-ID" sz="1700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: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Kembangkan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program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khusus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untuk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saluran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Horeca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untuk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meningkatkan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penjualan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lebih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ID" sz="1700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lanjut</a:t>
            </a:r>
            <a:r>
              <a:rPr lang="en-ID" sz="1700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.</a:t>
            </a:r>
          </a:p>
        </p:txBody>
      </p:sp>
      <p:pic>
        <p:nvPicPr>
          <p:cNvPr id="18" name="Picture 5">
            <a:extLst>
              <a:ext uri="{FF2B5EF4-FFF2-40B4-BE49-F238E27FC236}">
                <a16:creationId xmlns:a16="http://schemas.microsoft.com/office/drawing/2014/main" id="{C3E2C71C-E9BB-FDCC-8EB8-DD7141F166C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976025" y="-2621572"/>
            <a:ext cx="5512887" cy="5864774"/>
          </a:xfrm>
          <a:prstGeom prst="rect">
            <a:avLst/>
          </a:prstGeom>
        </p:spPr>
      </p:pic>
      <p:pic>
        <p:nvPicPr>
          <p:cNvPr id="24" name="Picture 23">
            <a:hlinkClick r:id="rId8" action="ppaction://hlinksldjump"/>
            <a:extLst>
              <a:ext uri="{FF2B5EF4-FFF2-40B4-BE49-F238E27FC236}">
                <a16:creationId xmlns:a16="http://schemas.microsoft.com/office/drawing/2014/main" id="{F2875221-DBCA-8889-FE27-F6801D435B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1881" y="8700454"/>
            <a:ext cx="3228975" cy="942975"/>
          </a:xfrm>
          <a:prstGeom prst="rect">
            <a:avLst/>
          </a:prstGeom>
        </p:spPr>
      </p:pic>
      <p:sp>
        <p:nvSpPr>
          <p:cNvPr id="25" name="Arrow: Left 24">
            <a:hlinkClick r:id="rId10" action="ppaction://hlinksldjump"/>
            <a:extLst>
              <a:ext uri="{FF2B5EF4-FFF2-40B4-BE49-F238E27FC236}">
                <a16:creationId xmlns:a16="http://schemas.microsoft.com/office/drawing/2014/main" id="{2DBF772B-B874-8D73-AEBB-C080F7E6AC1D}"/>
              </a:ext>
            </a:extLst>
          </p:cNvPr>
          <p:cNvSpPr/>
          <p:nvPr/>
        </p:nvSpPr>
        <p:spPr>
          <a:xfrm>
            <a:off x="3447497" y="8545374"/>
            <a:ext cx="1981200" cy="131843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PREVIOUS</a:t>
            </a:r>
            <a:endParaRPr lang="en-ID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5BC23C7F-B630-60EA-EA6F-EFEDC043FFA8}"/>
              </a:ext>
            </a:extLst>
          </p:cNvPr>
          <p:cNvSpPr/>
          <p:nvPr/>
        </p:nvSpPr>
        <p:spPr>
          <a:xfrm flipH="1">
            <a:off x="11254446" y="8579504"/>
            <a:ext cx="2163106" cy="1318435"/>
          </a:xfrm>
          <a:prstGeom prst="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NEXT</a:t>
            </a:r>
            <a:endParaRPr lang="en-ID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690257">
            <a:off x="5218579" y="-2896531"/>
            <a:ext cx="9693982" cy="5793062"/>
          </a:xfrm>
          <a:custGeom>
            <a:avLst/>
            <a:gdLst/>
            <a:ahLst/>
            <a:cxnLst/>
            <a:rect l="l" t="t" r="r" b="b"/>
            <a:pathLst>
              <a:path w="9693982" h="5793062">
                <a:moveTo>
                  <a:pt x="0" y="0"/>
                </a:moveTo>
                <a:lnTo>
                  <a:pt x="9693982" y="0"/>
                </a:lnTo>
                <a:lnTo>
                  <a:pt x="9693982" y="5793062"/>
                </a:lnTo>
                <a:lnTo>
                  <a:pt x="0" y="5793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2345063" y="3208386"/>
            <a:ext cx="8502878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3"/>
              </a:lnSpc>
            </a:pPr>
            <a:r>
              <a:rPr lang="en-US" sz="10399" spc="-519" dirty="0" err="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Sekian</a:t>
            </a:r>
            <a:r>
              <a:rPr lang="en-US" sz="10399" spc="-51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, </a:t>
            </a:r>
            <a:r>
              <a:rPr lang="en-US" sz="10399" spc="-519" dirty="0" err="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Terima</a:t>
            </a:r>
            <a:r>
              <a:rPr lang="en-US" sz="10399" spc="-519" dirty="0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 </a:t>
            </a:r>
            <a:r>
              <a:rPr lang="en-US" sz="10399" spc="-519" dirty="0" err="1">
                <a:solidFill>
                  <a:srgbClr val="FFFFFF"/>
                </a:solidFill>
                <a:latin typeface="Cooper BT Light"/>
                <a:ea typeface="Cooper BT Light"/>
                <a:cs typeface="Cooper BT Light"/>
                <a:sym typeface="Cooper BT Light"/>
              </a:rPr>
              <a:t>kasih</a:t>
            </a:r>
            <a:endParaRPr lang="en-US" sz="10399" spc="-519" dirty="0">
              <a:solidFill>
                <a:srgbClr val="FFFFFF"/>
              </a:solidFill>
              <a:latin typeface="Cooper BT Light"/>
              <a:ea typeface="Cooper BT Light"/>
              <a:cs typeface="Cooper BT Light"/>
              <a:sym typeface="Cooper BT Light"/>
            </a:endParaRPr>
          </a:p>
        </p:txBody>
      </p:sp>
      <p:sp>
        <p:nvSpPr>
          <p:cNvPr id="6" name="Freeform 6"/>
          <p:cNvSpPr/>
          <p:nvPr/>
        </p:nvSpPr>
        <p:spPr>
          <a:xfrm rot="690257">
            <a:off x="-5678021" y="4733442"/>
            <a:ext cx="9693982" cy="5793062"/>
          </a:xfrm>
          <a:custGeom>
            <a:avLst/>
            <a:gdLst/>
            <a:ahLst/>
            <a:cxnLst/>
            <a:rect l="l" t="t" r="r" b="b"/>
            <a:pathLst>
              <a:path w="9693982" h="5793062">
                <a:moveTo>
                  <a:pt x="0" y="0"/>
                </a:moveTo>
                <a:lnTo>
                  <a:pt x="9693982" y="0"/>
                </a:lnTo>
                <a:lnTo>
                  <a:pt x="9693982" y="5793062"/>
                </a:lnTo>
                <a:lnTo>
                  <a:pt x="0" y="5793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7158777" y="1265084"/>
            <a:ext cx="1309940" cy="1267069"/>
          </a:xfrm>
          <a:custGeom>
            <a:avLst/>
            <a:gdLst/>
            <a:ahLst/>
            <a:cxnLst/>
            <a:rect l="l" t="t" r="r" b="b"/>
            <a:pathLst>
              <a:path w="1309940" h="1267069">
                <a:moveTo>
                  <a:pt x="0" y="0"/>
                </a:moveTo>
                <a:lnTo>
                  <a:pt x="1309940" y="0"/>
                </a:lnTo>
                <a:lnTo>
                  <a:pt x="1309940" y="1267069"/>
                </a:lnTo>
                <a:lnTo>
                  <a:pt x="0" y="1267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643669" y="6188267"/>
            <a:ext cx="770063" cy="744861"/>
          </a:xfrm>
          <a:custGeom>
            <a:avLst/>
            <a:gdLst/>
            <a:ahLst/>
            <a:cxnLst/>
            <a:rect l="l" t="t" r="r" b="b"/>
            <a:pathLst>
              <a:path w="770063" h="744861">
                <a:moveTo>
                  <a:pt x="0" y="0"/>
                </a:moveTo>
                <a:lnTo>
                  <a:pt x="770062" y="0"/>
                </a:lnTo>
                <a:lnTo>
                  <a:pt x="770062" y="744861"/>
                </a:lnTo>
                <a:lnTo>
                  <a:pt x="0" y="744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1403623">
            <a:off x="2634808" y="8991102"/>
            <a:ext cx="770063" cy="744861"/>
          </a:xfrm>
          <a:custGeom>
            <a:avLst/>
            <a:gdLst/>
            <a:ahLst/>
            <a:cxnLst/>
            <a:rect l="l" t="t" r="r" b="b"/>
            <a:pathLst>
              <a:path w="770063" h="744861">
                <a:moveTo>
                  <a:pt x="0" y="0"/>
                </a:moveTo>
                <a:lnTo>
                  <a:pt x="770063" y="0"/>
                </a:lnTo>
                <a:lnTo>
                  <a:pt x="770063" y="744861"/>
                </a:lnTo>
                <a:lnTo>
                  <a:pt x="0" y="744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E7BDD16F-1AE9-61C0-98CF-D114ED3247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4227" y="8166842"/>
            <a:ext cx="3228975" cy="9429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238</Words>
  <Application>Microsoft Office PowerPoint</Application>
  <PresentationFormat>Custom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Cooper BT Bold</vt:lpstr>
      <vt:lpstr>Times New Roman</vt:lpstr>
      <vt:lpstr>Symbol</vt:lpstr>
      <vt:lpstr>Cooper BT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Ungu Hitam Animated Presentasi Proyek Grup</dc:title>
  <cp:lastModifiedBy>neryza yulinda arvarena</cp:lastModifiedBy>
  <cp:revision>3</cp:revision>
  <dcterms:created xsi:type="dcterms:W3CDTF">2006-08-16T00:00:00Z</dcterms:created>
  <dcterms:modified xsi:type="dcterms:W3CDTF">2024-12-20T12:42:07Z</dcterms:modified>
  <dc:identifier>DAGZ0HfQf1U</dc:identifier>
</cp:coreProperties>
</file>